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29"/>
  </p:notesMasterIdLst>
  <p:sldIdLst>
    <p:sldId id="256" r:id="rId2"/>
    <p:sldId id="269" r:id="rId3"/>
    <p:sldId id="290" r:id="rId4"/>
    <p:sldId id="292" r:id="rId5"/>
    <p:sldId id="291" r:id="rId6"/>
    <p:sldId id="293" r:id="rId7"/>
    <p:sldId id="294" r:id="rId8"/>
    <p:sldId id="271" r:id="rId9"/>
    <p:sldId id="277" r:id="rId10"/>
    <p:sldId id="289" r:id="rId11"/>
    <p:sldId id="301" r:id="rId12"/>
    <p:sldId id="305" r:id="rId13"/>
    <p:sldId id="278" r:id="rId14"/>
    <p:sldId id="281" r:id="rId15"/>
    <p:sldId id="284" r:id="rId16"/>
    <p:sldId id="285" r:id="rId17"/>
    <p:sldId id="286" r:id="rId18"/>
    <p:sldId id="287" r:id="rId19"/>
    <p:sldId id="283" r:id="rId20"/>
    <p:sldId id="306" r:id="rId21"/>
    <p:sldId id="307" r:id="rId22"/>
    <p:sldId id="314" r:id="rId23"/>
    <p:sldId id="308" r:id="rId24"/>
    <p:sldId id="313" r:id="rId25"/>
    <p:sldId id="312" r:id="rId26"/>
    <p:sldId id="310" r:id="rId27"/>
    <p:sldId id="311" r:id="rId28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0F0F0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" d="100"/>
          <a:sy n="21" d="100"/>
        </p:scale>
        <p:origin x="778" y="14"/>
      </p:cViewPr>
      <p:guideLst>
        <p:guide orient="horz" pos="8231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201\kemoh.kozos\HELYI_HUM&#193;N_A_TOP+\Adatbek&#233;r&#233;sek\Lakoss&#225;gi%20k&#233;rd&#337;&#237;v\Lez&#225;r&#225;s%20ut&#225;ni%20adatlet&#246;lt&#233;sek\&#214;sszevont_v&#225;laszok_f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432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EGÉSZSÉGÜGYI SZOLGÁLTATÁSOK, ELLÁTÁSOK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32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'Eü diagram'!$A$12</c:f>
              <c:strCache>
                <c:ptCount val="1"/>
                <c:pt idx="0">
                  <c:v>igen, megfelelő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diagram'!$B$12:$J$12</c:f>
              <c:numCache>
                <c:formatCode>General</c:formatCode>
                <c:ptCount val="9"/>
                <c:pt idx="0">
                  <c:v>38</c:v>
                </c:pt>
                <c:pt idx="1">
                  <c:v>33</c:v>
                </c:pt>
                <c:pt idx="2">
                  <c:v>21</c:v>
                </c:pt>
                <c:pt idx="3">
                  <c:v>29</c:v>
                </c:pt>
                <c:pt idx="4">
                  <c:v>23</c:v>
                </c:pt>
                <c:pt idx="5">
                  <c:v>45</c:v>
                </c:pt>
                <c:pt idx="6">
                  <c:v>26</c:v>
                </c:pt>
                <c:pt idx="7">
                  <c:v>58</c:v>
                </c:pt>
                <c:pt idx="8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5-46AD-B78C-24626129D416}"/>
            </c:ext>
          </c:extLst>
        </c:ser>
        <c:ser>
          <c:idx val="1"/>
          <c:order val="1"/>
          <c:tx>
            <c:strRef>
              <c:f>'Eü diagram'!$A$13</c:f>
              <c:strCache>
                <c:ptCount val="1"/>
                <c:pt idx="0">
                  <c:v>igen, de fejleszteni kellene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diagram'!$B$13:$J$13</c:f>
              <c:numCache>
                <c:formatCode>General</c:formatCode>
                <c:ptCount val="9"/>
                <c:pt idx="0">
                  <c:v>52</c:v>
                </c:pt>
                <c:pt idx="1">
                  <c:v>59</c:v>
                </c:pt>
                <c:pt idx="2">
                  <c:v>46</c:v>
                </c:pt>
                <c:pt idx="3">
                  <c:v>49</c:v>
                </c:pt>
                <c:pt idx="4">
                  <c:v>44</c:v>
                </c:pt>
                <c:pt idx="5">
                  <c:v>62</c:v>
                </c:pt>
                <c:pt idx="6">
                  <c:v>50</c:v>
                </c:pt>
                <c:pt idx="7">
                  <c:v>61</c:v>
                </c:pt>
                <c:pt idx="8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05-46AD-B78C-24626129D416}"/>
            </c:ext>
          </c:extLst>
        </c:ser>
        <c:ser>
          <c:idx val="2"/>
          <c:order val="2"/>
          <c:tx>
            <c:strRef>
              <c:f>'Eü diagram'!$A$14</c:f>
              <c:strCache>
                <c:ptCount val="1"/>
                <c:pt idx="0">
                  <c:v>nem, de lenne rá igény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diagram'!$B$14:$J$14</c:f>
              <c:numCache>
                <c:formatCode>General</c:formatCode>
                <c:ptCount val="9"/>
                <c:pt idx="0">
                  <c:v>58</c:v>
                </c:pt>
                <c:pt idx="1">
                  <c:v>75</c:v>
                </c:pt>
                <c:pt idx="2">
                  <c:v>75</c:v>
                </c:pt>
                <c:pt idx="3">
                  <c:v>45</c:v>
                </c:pt>
                <c:pt idx="4">
                  <c:v>56</c:v>
                </c:pt>
                <c:pt idx="5">
                  <c:v>76</c:v>
                </c:pt>
                <c:pt idx="6">
                  <c:v>60</c:v>
                </c:pt>
                <c:pt idx="7">
                  <c:v>64</c:v>
                </c:pt>
                <c:pt idx="8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05-46AD-B78C-24626129D416}"/>
            </c:ext>
          </c:extLst>
        </c:ser>
        <c:ser>
          <c:idx val="3"/>
          <c:order val="3"/>
          <c:tx>
            <c:strRef>
              <c:f>'Eü diagram'!$A$15</c:f>
              <c:strCache>
                <c:ptCount val="1"/>
                <c:pt idx="0">
                  <c:v>nem, nincs rá igény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'Eü diagram'!$B$11:$J$11</c:f>
              <c:strCache>
                <c:ptCount val="9"/>
                <c:pt idx="0">
                  <c:v>Egészségügyi szűrés</c:v>
                </c:pt>
                <c:pt idx="1">
                  <c:v>Háziorvosi ügyelet</c:v>
                </c:pt>
                <c:pt idx="2">
                  <c:v>Házi gyermekorvosi ügyelet</c:v>
                </c:pt>
                <c:pt idx="3">
                  <c:v>Iskolaorvos</c:v>
                </c:pt>
                <c:pt idx="4">
                  <c:v>Fogorvos</c:v>
                </c:pt>
                <c:pt idx="5">
                  <c:v>Fogorvosi ügyelet</c:v>
                </c:pt>
                <c:pt idx="6">
                  <c:v>Iskola-fogorvos</c:v>
                </c:pt>
                <c:pt idx="7">
                  <c:v>Otthoni szakápolás</c:v>
                </c:pt>
                <c:pt idx="8">
                  <c:v>Otthoni hospice ellátás</c:v>
                </c:pt>
              </c:strCache>
            </c:strRef>
          </c:cat>
          <c:val>
            <c:numRef>
              <c:f>'Eü diagram'!$B$15:$J$15</c:f>
              <c:numCache>
                <c:formatCode>General</c:formatCode>
                <c:ptCount val="9"/>
                <c:pt idx="0">
                  <c:v>17</c:v>
                </c:pt>
                <c:pt idx="1">
                  <c:v>25</c:v>
                </c:pt>
                <c:pt idx="2">
                  <c:v>28</c:v>
                </c:pt>
                <c:pt idx="3">
                  <c:v>13</c:v>
                </c:pt>
                <c:pt idx="4">
                  <c:v>18</c:v>
                </c:pt>
                <c:pt idx="5">
                  <c:v>25</c:v>
                </c:pt>
                <c:pt idx="6">
                  <c:v>22</c:v>
                </c:pt>
                <c:pt idx="7">
                  <c:v>19</c:v>
                </c:pt>
                <c:pt idx="8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05-46AD-B78C-24626129D4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15423640"/>
        <c:axId val="515421480"/>
      </c:barChart>
      <c:catAx>
        <c:axId val="515423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15421480"/>
        <c:crosses val="autoZero"/>
        <c:auto val="1"/>
        <c:lblAlgn val="ctr"/>
        <c:lblOffset val="100"/>
        <c:noMultiLvlLbl val="0"/>
      </c:catAx>
      <c:valAx>
        <c:axId val="515421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15423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600"/>
      </a:pPr>
      <a:endParaRPr lang="hu-H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4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Bűnmegelőzését / áldozattá válását csökkentő prevenciós programok </a:t>
            </a:r>
          </a:p>
          <a:p>
            <a:pPr>
              <a:defRPr/>
            </a:pPr>
            <a:r>
              <a:rPr lang="hu-HU"/>
              <a:t>Komárom-Esztergom vármegyében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Munka2!$I$3</c:f>
              <c:strCache>
                <c:ptCount val="1"/>
                <c:pt idx="0">
                  <c:v>igen, megfelelő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Munka2!$I$4:$I$9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CB-4233-A52C-31F3D3FDA2BE}"/>
            </c:ext>
          </c:extLst>
        </c:ser>
        <c:ser>
          <c:idx val="1"/>
          <c:order val="1"/>
          <c:tx>
            <c:strRef>
              <c:f>Munka2!$J$3</c:f>
              <c:strCache>
                <c:ptCount val="1"/>
                <c:pt idx="0">
                  <c:v>igen, de fejleszteni kellene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Munka2!$J$4:$J$9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CB-4233-A52C-31F3D3FDA2BE}"/>
            </c:ext>
          </c:extLst>
        </c:ser>
        <c:ser>
          <c:idx val="2"/>
          <c:order val="2"/>
          <c:tx>
            <c:strRef>
              <c:f>Munka2!$K$3</c:f>
              <c:strCache>
                <c:ptCount val="1"/>
                <c:pt idx="0">
                  <c:v>nem, de lenne rá igény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Munka2!$K$4:$K$9</c:f>
              <c:numCache>
                <c:formatCode>General</c:formatCode>
                <c:ptCount val="6"/>
                <c:pt idx="0">
                  <c:v>14</c:v>
                </c:pt>
                <c:pt idx="1">
                  <c:v>7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CB-4233-A52C-31F3D3FDA2BE}"/>
            </c:ext>
          </c:extLst>
        </c:ser>
        <c:ser>
          <c:idx val="3"/>
          <c:order val="3"/>
          <c:tx>
            <c:strRef>
              <c:f>Munka2!$L$3</c:f>
              <c:strCache>
                <c:ptCount val="1"/>
                <c:pt idx="0">
                  <c:v>nem, nincs rá igény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Munka2!$H$4:$H$9</c:f>
              <c:strCache>
                <c:ptCount val="6"/>
                <c:pt idx="0">
                  <c:v>Esztergomi járás</c:v>
                </c:pt>
                <c:pt idx="1">
                  <c:v>Kisbéri járás</c:v>
                </c:pt>
                <c:pt idx="2">
                  <c:v>Komáromi járás</c:v>
                </c:pt>
                <c:pt idx="3">
                  <c:v>Oroszlányi járás</c:v>
                </c:pt>
                <c:pt idx="4">
                  <c:v>Tatabányai járás</c:v>
                </c:pt>
                <c:pt idx="5">
                  <c:v>Tatai járás</c:v>
                </c:pt>
              </c:strCache>
            </c:strRef>
          </c:cat>
          <c:val>
            <c:numRef>
              <c:f>Munka2!$L$4:$L$9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CB-4233-A52C-31F3D3FDA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796248"/>
        <c:axId val="595799488"/>
      </c:barChart>
      <c:catAx>
        <c:axId val="595796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95799488"/>
        <c:crosses val="autoZero"/>
        <c:auto val="1"/>
        <c:lblAlgn val="ctr"/>
        <c:lblOffset val="100"/>
        <c:noMultiLvlLbl val="0"/>
      </c:catAx>
      <c:valAx>
        <c:axId val="595799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595796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4000"/>
      </a:pPr>
      <a:endParaRPr lang="hu-H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38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/>
              <a:t>Lakossági elégedettség a idősek nappali ellátása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38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>
        <c:manualLayout>
          <c:layoutTarget val="inner"/>
          <c:xMode val="edge"/>
          <c:yMode val="edge"/>
          <c:x val="7.1193461777563818E-2"/>
          <c:y val="3.0788221905130531E-2"/>
          <c:w val="0.92870586343603179"/>
          <c:h val="0.787246937327912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szoc_diagram!$K$13</c:f>
              <c:strCache>
                <c:ptCount val="1"/>
                <c:pt idx="0">
                  <c:v>Esztergomi járás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szoc_diagram!$L$13:$R$13</c:f>
              <c:numCache>
                <c:formatCode>General</c:formatCode>
                <c:ptCount val="7"/>
                <c:pt idx="0">
                  <c:v>159</c:v>
                </c:pt>
                <c:pt idx="1">
                  <c:v>206</c:v>
                </c:pt>
                <c:pt idx="2">
                  <c:v>275</c:v>
                </c:pt>
                <c:pt idx="3">
                  <c:v>155</c:v>
                </c:pt>
                <c:pt idx="4">
                  <c:v>100</c:v>
                </c:pt>
                <c:pt idx="5">
                  <c:v>566</c:v>
                </c:pt>
                <c:pt idx="6">
                  <c:v>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D-4EE3-8995-E62B370BA517}"/>
            </c:ext>
          </c:extLst>
        </c:ser>
        <c:ser>
          <c:idx val="1"/>
          <c:order val="1"/>
          <c:tx>
            <c:strRef>
              <c:f>szoc_diagram!$K$14</c:f>
              <c:strCache>
                <c:ptCount val="1"/>
                <c:pt idx="0">
                  <c:v>Kisbéri járás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szoc_diagram!$L$14:$R$14</c:f>
              <c:numCache>
                <c:formatCode>General</c:formatCode>
                <c:ptCount val="7"/>
                <c:pt idx="0">
                  <c:v>46</c:v>
                </c:pt>
                <c:pt idx="1">
                  <c:v>36</c:v>
                </c:pt>
                <c:pt idx="2">
                  <c:v>47</c:v>
                </c:pt>
                <c:pt idx="3">
                  <c:v>20</c:v>
                </c:pt>
                <c:pt idx="4">
                  <c:v>17</c:v>
                </c:pt>
                <c:pt idx="5">
                  <c:v>304</c:v>
                </c:pt>
                <c:pt idx="6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ED-4EE3-8995-E62B370BA517}"/>
            </c:ext>
          </c:extLst>
        </c:ser>
        <c:ser>
          <c:idx val="2"/>
          <c:order val="2"/>
          <c:tx>
            <c:strRef>
              <c:f>szoc_diagram!$K$15</c:f>
              <c:strCache>
                <c:ptCount val="1"/>
                <c:pt idx="0">
                  <c:v>Komáromi járás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szoc_diagram!$L$15:$R$15</c:f>
              <c:numCache>
                <c:formatCode>General</c:formatCode>
                <c:ptCount val="7"/>
                <c:pt idx="0">
                  <c:v>84</c:v>
                </c:pt>
                <c:pt idx="1">
                  <c:v>85</c:v>
                </c:pt>
                <c:pt idx="2">
                  <c:v>111</c:v>
                </c:pt>
                <c:pt idx="3">
                  <c:v>71</c:v>
                </c:pt>
                <c:pt idx="4">
                  <c:v>31</c:v>
                </c:pt>
                <c:pt idx="5">
                  <c:v>133</c:v>
                </c:pt>
                <c:pt idx="6">
                  <c:v>363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ED-4EE3-8995-E62B370BA517}"/>
            </c:ext>
          </c:extLst>
        </c:ser>
        <c:ser>
          <c:idx val="3"/>
          <c:order val="3"/>
          <c:tx>
            <c:strRef>
              <c:f>szoc_diagram!$K$16</c:f>
              <c:strCache>
                <c:ptCount val="1"/>
                <c:pt idx="0">
                  <c:v>Oroszlányi járás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szoc_diagram!$L$16:$R$16</c:f>
              <c:numCache>
                <c:formatCode>General</c:formatCode>
                <c:ptCount val="7"/>
                <c:pt idx="0">
                  <c:v>80</c:v>
                </c:pt>
                <c:pt idx="1">
                  <c:v>71</c:v>
                </c:pt>
                <c:pt idx="2">
                  <c:v>122</c:v>
                </c:pt>
                <c:pt idx="3">
                  <c:v>48</c:v>
                </c:pt>
                <c:pt idx="4">
                  <c:v>43</c:v>
                </c:pt>
                <c:pt idx="5">
                  <c:v>85</c:v>
                </c:pt>
                <c:pt idx="6">
                  <c:v>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ED-4EE3-8995-E62B370BA517}"/>
            </c:ext>
          </c:extLst>
        </c:ser>
        <c:ser>
          <c:idx val="4"/>
          <c:order val="4"/>
          <c:tx>
            <c:strRef>
              <c:f>szoc_diagram!$K$17</c:f>
              <c:strCache>
                <c:ptCount val="1"/>
                <c:pt idx="0">
                  <c:v>Tatabányai járás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szoc_diagram!$L$17:$R$17</c:f>
              <c:numCache>
                <c:formatCode>General</c:formatCode>
                <c:ptCount val="7"/>
                <c:pt idx="0">
                  <c:v>162</c:v>
                </c:pt>
                <c:pt idx="1">
                  <c:v>172</c:v>
                </c:pt>
                <c:pt idx="2">
                  <c:v>241</c:v>
                </c:pt>
                <c:pt idx="3">
                  <c:v>197</c:v>
                </c:pt>
                <c:pt idx="4">
                  <c:v>110</c:v>
                </c:pt>
                <c:pt idx="5">
                  <c:v>295</c:v>
                </c:pt>
                <c:pt idx="6">
                  <c:v>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ED-4EE3-8995-E62B370BA517}"/>
            </c:ext>
          </c:extLst>
        </c:ser>
        <c:ser>
          <c:idx val="5"/>
          <c:order val="5"/>
          <c:tx>
            <c:strRef>
              <c:f>szoc_diagram!$K$18</c:f>
              <c:strCache>
                <c:ptCount val="1"/>
                <c:pt idx="0">
                  <c:v>Tatai járás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szoc_diagram!$L$12:$R$12</c:f>
              <c:strCache>
                <c:ptCount val="7"/>
                <c:pt idx="0">
                  <c:v>egyáltalán nem</c:v>
                </c:pt>
                <c:pt idx="1">
                  <c:v>inkább nem</c:v>
                </c:pt>
                <c:pt idx="2">
                  <c:v>is-is</c:v>
                </c:pt>
                <c:pt idx="3">
                  <c:v>inkább igen</c:v>
                </c:pt>
                <c:pt idx="4">
                  <c:v>teljes mértékben</c:v>
                </c:pt>
                <c:pt idx="5">
                  <c:v>nincs a településen</c:v>
                </c:pt>
                <c:pt idx="6">
                  <c:v>nem tudom / nem válaszolok</c:v>
                </c:pt>
              </c:strCache>
            </c:strRef>
          </c:cat>
          <c:val>
            <c:numRef>
              <c:f>szoc_diagram!$L$18:$R$18</c:f>
              <c:numCache>
                <c:formatCode>General</c:formatCode>
                <c:ptCount val="7"/>
                <c:pt idx="0">
                  <c:v>54</c:v>
                </c:pt>
                <c:pt idx="1">
                  <c:v>76</c:v>
                </c:pt>
                <c:pt idx="2">
                  <c:v>149</c:v>
                </c:pt>
                <c:pt idx="3">
                  <c:v>105</c:v>
                </c:pt>
                <c:pt idx="4">
                  <c:v>44</c:v>
                </c:pt>
                <c:pt idx="5">
                  <c:v>193</c:v>
                </c:pt>
                <c:pt idx="6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BED-4EE3-8995-E62B370BA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293792"/>
        <c:axId val="99296672"/>
      </c:barChart>
      <c:catAx>
        <c:axId val="9929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99296672"/>
        <c:crosses val="autoZero"/>
        <c:auto val="1"/>
        <c:lblAlgn val="ctr"/>
        <c:lblOffset val="100"/>
        <c:noMultiLvlLbl val="0"/>
      </c:catAx>
      <c:valAx>
        <c:axId val="99296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9929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59645669291339"/>
          <c:y val="0.90724391874558807"/>
          <c:w val="0.73358486439195092"/>
          <c:h val="6.9607947278550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3200"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2024. 10. 28.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107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456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4744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1070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7950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2393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0593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4765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9974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809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20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8254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0087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5955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346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774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6643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0228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131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1588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9640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948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farkas.erika@kemoh.hu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41679" y="23317100"/>
            <a:ext cx="15368473" cy="1300075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5400" dirty="0">
                <a:latin typeface="Arial Regular"/>
                <a:cs typeface="Arial"/>
              </a:rPr>
              <a:t>Farkas Erika pályázati és fejlesztési tanácsadó</a:t>
            </a:r>
            <a:endParaRPr lang="en-US" sz="5400" dirty="0">
              <a:latin typeface="Arial Regular"/>
              <a:cs typeface="Arial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8741820" y="16447144"/>
            <a:ext cx="29699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b="1" dirty="0">
                <a:solidFill>
                  <a:srgbClr val="000000"/>
                </a:solidFill>
                <a:effectLst/>
                <a:latin typeface="Aptos Narrow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SZÚT-VEP, TOP_PLUSZ-3.1.3 workshop</a:t>
            </a:r>
            <a:endParaRPr lang="hu-HU" sz="6600" dirty="0">
              <a:effectLst/>
              <a:latin typeface="Aptos Narrow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hu-HU" sz="6600" dirty="0">
              <a:latin typeface="Aptos Narrow" panose="020B0004020202020204" pitchFamily="34" charset="0"/>
            </a:endParaRPr>
          </a:p>
          <a:p>
            <a:pPr algn="ctr"/>
            <a:r>
              <a:rPr lang="hu-HU" sz="6600" dirty="0">
                <a:latin typeface="Aptos Narrow" panose="020B0004020202020204" pitchFamily="34" charset="0"/>
              </a:rPr>
              <a:t>Komárom</a:t>
            </a:r>
            <a:r>
              <a:rPr lang="hu-HU" sz="6600">
                <a:latin typeface="Aptos Narrow" panose="020B0004020202020204" pitchFamily="34" charset="0"/>
              </a:rPr>
              <a:t>, 2024.10.30. </a:t>
            </a:r>
            <a:endParaRPr lang="hu-HU" sz="6600" dirty="0">
              <a:latin typeface="Aptos Narrow" panose="020B0004020202020204" pitchFamily="34" charset="0"/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512064" y="10577768"/>
            <a:ext cx="4556287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(felülvizsgált) Komárom-Esztergom Vármegyei </a:t>
            </a:r>
          </a:p>
          <a:p>
            <a:pPr algn="ctr"/>
            <a:r>
              <a:rPr lang="hu-HU" b="1" dirty="0"/>
              <a:t>Szolgáltatás Út Térkép és a Vármegyei 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838200" y="5441294"/>
            <a:ext cx="16802100" cy="1671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célcsoportok egyes szolgáltatásokhoz </a:t>
            </a:r>
            <a:r>
              <a:rPr lang="hu-HU" sz="7200" b="1" dirty="0">
                <a:solidFill>
                  <a:srgbClr val="000000"/>
                </a:solidFill>
                <a:latin typeface="Arial" panose="020B0604020202020204" pitchFamily="34" charset="0"/>
              </a:rPr>
              <a:t>való hozzáférése helyben nem, vagy csak részben biztosított</a:t>
            </a:r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egyes járásokban a célcsoportok elszigeteltségéből adódó nehézségek (pénzhiány, közlekedési nehézségek, akadálymentesítés hiányosságai, stb.)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hu-HU" sz="72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hu-HU" sz="72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az igénybe vehető szolgáltatásokról nincs egységes információs szolgáltatás, vagy nem jut el az érintettekhez. 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D6B768C-A6FC-685E-DADF-C121A01514B6}"/>
              </a:ext>
            </a:extLst>
          </p:cNvPr>
          <p:cNvSpPr txBox="1"/>
          <p:nvPr/>
        </p:nvSpPr>
        <p:spPr>
          <a:xfrm>
            <a:off x="838200" y="762000"/>
            <a:ext cx="36566998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 HÁTRÁNYOS HELYZETŰ CÉLCSOPORTOKAT ÉRINTŐ </a:t>
            </a:r>
            <a:r>
              <a:rPr lang="hu-HU" b="1" dirty="0"/>
              <a:t>ÁLTALÁNOS</a:t>
            </a:r>
            <a:r>
              <a:rPr lang="hu-HU" dirty="0"/>
              <a:t> PROBLÉMÁK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7EAE677-CB9D-04D1-D524-B3F6949CA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153996"/>
              </p:ext>
            </p:extLst>
          </p:nvPr>
        </p:nvGraphicFramePr>
        <p:xfrm>
          <a:off x="19507201" y="2978616"/>
          <a:ext cx="20763564" cy="2163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4088056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0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CF08BDD1-6E4C-035E-451D-C30CAAE5A6B8}"/>
              </a:ext>
            </a:extLst>
          </p:cNvPr>
          <p:cNvSpPr txBox="1"/>
          <p:nvPr/>
        </p:nvSpPr>
        <p:spPr>
          <a:xfrm>
            <a:off x="1651702" y="11597416"/>
            <a:ext cx="392049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ebben leírt hiányosságok alapján kellett megfogalmazni a VEP-ben javasolt intézkedéseket.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78E1A9EF-743B-FBF0-D639-82F27098CAFA}"/>
              </a:ext>
            </a:extLst>
          </p:cNvPr>
          <p:cNvSpPr txBox="1"/>
          <p:nvPr/>
        </p:nvSpPr>
        <p:spPr>
          <a:xfrm>
            <a:off x="1409700" y="1600200"/>
            <a:ext cx="80010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ÖSSZEGEZVE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322FDF4-49E2-904B-74E7-DF386B3510CC}"/>
              </a:ext>
            </a:extLst>
          </p:cNvPr>
          <p:cNvSpPr txBox="1"/>
          <p:nvPr/>
        </p:nvSpPr>
        <p:spPr>
          <a:xfrm>
            <a:off x="1630261" y="4195629"/>
            <a:ext cx="3853742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</a:t>
            </a:r>
            <a:r>
              <a:rPr lang="hu-HU" dirty="0" err="1"/>
              <a:t>SzÚT</a:t>
            </a:r>
            <a:r>
              <a:rPr lang="hu-HU" dirty="0"/>
              <a:t> a rendelkezésre álló adatok összegyűjtésére, összegzésére, a hiányosságok leírására szolgál.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2554A3B0-339F-6DAA-7B44-D4A2B3366FB7}"/>
              </a:ext>
            </a:extLst>
          </p:cNvPr>
          <p:cNvSpPr txBox="1"/>
          <p:nvPr/>
        </p:nvSpPr>
        <p:spPr>
          <a:xfrm>
            <a:off x="1630261" y="18480212"/>
            <a:ext cx="3920490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elmúlt évek fejlesztéseinek hatása érezhető</a:t>
            </a:r>
            <a:r>
              <a:rPr lang="hu-HU"/>
              <a:t>, jelentős </a:t>
            </a:r>
            <a:r>
              <a:rPr lang="hu-HU" dirty="0"/>
              <a:t>javulás történt. Ugyanakkor egyes hiányosságok terén még nem sikerült érdemi javulást elérni, és újabb kihívások is megjelentek.</a:t>
            </a:r>
          </a:p>
        </p:txBody>
      </p:sp>
    </p:spTree>
    <p:extLst>
      <p:ext uri="{BB962C8B-B14F-4D97-AF65-F5344CB8AC3E}">
        <p14:creationId xmlns:p14="http://schemas.microsoft.com/office/powerpoint/2010/main" val="82260156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D446AC90-B70F-332E-F0AF-1BBDDDE235B3}"/>
              </a:ext>
            </a:extLst>
          </p:cNvPr>
          <p:cNvSpPr txBox="1"/>
          <p:nvPr/>
        </p:nvSpPr>
        <p:spPr>
          <a:xfrm>
            <a:off x="601269" y="11620160"/>
            <a:ext cx="191053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/>
              <a:t>A Komárom-Esztergom Vármegyei </a:t>
            </a:r>
          </a:p>
          <a:p>
            <a:pPr algn="ctr"/>
            <a:r>
              <a:rPr lang="hu-HU" b="1" dirty="0"/>
              <a:t>Esélyteremtő Paktum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DB67111-2B9D-4536-EE63-427A33DCE787}"/>
              </a:ext>
            </a:extLst>
          </p:cNvPr>
          <p:cNvSpPr txBox="1"/>
          <p:nvPr/>
        </p:nvSpPr>
        <p:spPr>
          <a:xfrm>
            <a:off x="512064" y="6369002"/>
            <a:ext cx="12023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TOP_PLUSZ-3.1.3-23-KO2-2024-00002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4E7610E-8E21-0524-4C26-C9D23C8E7023}"/>
              </a:ext>
            </a:extLst>
          </p:cNvPr>
          <p:cNvSpPr txBox="1"/>
          <p:nvPr/>
        </p:nvSpPr>
        <p:spPr>
          <a:xfrm>
            <a:off x="24231202" y="6428881"/>
            <a:ext cx="21843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/>
              <a:t>KOMÁROM-ESZTERGOM VÁRMEGYEI SZÚT ÉS MEP(VEP) MEGÚJÍTÁSA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BA2FDFF-F72A-55A2-119A-C1CD333AE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5241" y="8739174"/>
            <a:ext cx="16772649" cy="1677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36870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16E3E10-C70A-DB5F-05B7-1E875321CB88}"/>
              </a:ext>
            </a:extLst>
          </p:cNvPr>
          <p:cNvSpPr txBox="1"/>
          <p:nvPr/>
        </p:nvSpPr>
        <p:spPr>
          <a:xfrm>
            <a:off x="971550" y="568092"/>
            <a:ext cx="3987165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FELÜLVIZSGÁLT VEP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2D5185F-F55F-3432-FF90-5D9E2B36A2E4}"/>
              </a:ext>
            </a:extLst>
          </p:cNvPr>
          <p:cNvSpPr txBox="1"/>
          <p:nvPr/>
        </p:nvSpPr>
        <p:spPr>
          <a:xfrm>
            <a:off x="971550" y="3657600"/>
            <a:ext cx="39490650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VEP célja: </a:t>
            </a:r>
          </a:p>
          <a:p>
            <a:r>
              <a:rPr lang="hu-HU" dirty="0"/>
              <a:t>A felülvizsgált Vármegyei Esélyteremtő Paktum (VEP) a Szolgáltatási Út Térkép felépítését követve foglalja össze a feltárt hiányosságokat és az azokra adható válaszokat. </a:t>
            </a:r>
          </a:p>
          <a:p>
            <a:r>
              <a:rPr lang="hu-HU" b="1" dirty="0"/>
              <a:t>A VEP együttműködési, fejlesztési javaslatai a hiányosságok megszüntetésére, kezelésére vonatkozó ajánlások.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E3A40AC-FBFE-A19A-E0A9-66FDF3BF0211}"/>
              </a:ext>
            </a:extLst>
          </p:cNvPr>
          <p:cNvSpPr txBox="1"/>
          <p:nvPr/>
        </p:nvSpPr>
        <p:spPr>
          <a:xfrm>
            <a:off x="1543050" y="15264250"/>
            <a:ext cx="39300150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8000" b="1" dirty="0"/>
              <a:t>A VEP – hasonlóan a SZÚT-hoz – 5 területet vizsgálva fogalmaz meg ajánlásokat:</a:t>
            </a:r>
          </a:p>
          <a:p>
            <a:r>
              <a:rPr lang="hu-HU" sz="8000" b="1" dirty="0"/>
              <a:t>- egészségügyi alap- és szakellátások</a:t>
            </a:r>
          </a:p>
          <a:p>
            <a:r>
              <a:rPr lang="hu-HU" sz="8000" b="1" dirty="0"/>
              <a:t>- szociális alap- és szakellátások</a:t>
            </a:r>
          </a:p>
          <a:p>
            <a:r>
              <a:rPr lang="hu-HU" sz="8000" b="1" dirty="0"/>
              <a:t>- gyermekjóléti alapellátás és gyermekvédelmi szakellátás</a:t>
            </a:r>
          </a:p>
          <a:p>
            <a:r>
              <a:rPr lang="hu-HU" sz="8000" b="1" dirty="0"/>
              <a:t>- oktatás-képzés teljes szolgáltatási köre</a:t>
            </a:r>
          </a:p>
          <a:p>
            <a:r>
              <a:rPr lang="hu-HU" sz="8000" b="1" dirty="0"/>
              <a:t>- lakhatás, közszolgáltatások, infrastruktúra</a:t>
            </a:r>
          </a:p>
          <a:p>
            <a:r>
              <a:rPr lang="hu-HU" sz="8000" b="1" dirty="0"/>
              <a:t>- közösségi programok</a:t>
            </a:r>
          </a:p>
        </p:txBody>
      </p:sp>
    </p:spTree>
    <p:extLst>
      <p:ext uri="{BB962C8B-B14F-4D97-AF65-F5344CB8AC3E}">
        <p14:creationId xmlns:p14="http://schemas.microsoft.com/office/powerpoint/2010/main" val="3158076681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23717302" y="526584"/>
            <a:ext cx="1664769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Egészségügyi alap- és szakellátások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5867400"/>
            <a:ext cx="39281100" cy="1549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egészségfejlesztés és egészségügyi prevenciós programok szervezése, a programokra való eljutás segítése,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érintően, a társadalmi befogadás, társadalmi kohézió és identitás, munkaerő-piaci kompetenciák, együttműködés erősítésére,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75267973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Szociális alap- és szakellátás, valamint gyermekjóléti alapellátás és gyermekvédelmi szakellátás 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7353300"/>
            <a:ext cx="39281100" cy="1689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szociális alapszolgáltatásokhoz és gyermekjóléti alapellátásokhoz kapcsolódó szemléletformálás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a településen megtalálható szociális alapszolgáltatások ismertségének, a köztudatban való jelenlétének erősítése érdekében nyilvánosság biztosítása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megküzdési stratégiák, tapasztalatok, útravalók – csoportfoglalkozások, tréningek szervezése a szolgáltatásokat igénybe vevők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szupervízió a szolgáltatásokban dolgozók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akadálymentesítés,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34152610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oktatás-képzés 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1524000" y="5867400"/>
            <a:ext cx="39281100" cy="1829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óvodai ellátás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általános iskolai ellátás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középfokú oktatás fejlesztése, kollégiumi férőhelyek növelése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a további köznevelési feladatok fejlesztése, együttműködések generálása a szolgáltatás helyben történő biztosítására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oktatási formák fejlesztése, alkalmazása, online képzési modulok bevezetése.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 fejlesztése, együttműködések kialakítása.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szupervízió a szolgáltatásokban dolgozók számára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532078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lakhatás, közszolgáltatások, infrastruktúra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867139" y="4432251"/>
            <a:ext cx="39281100" cy="196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komfort nélküli lakások állapotának javítása, bérlakások komfortnövelése, felújítások, karbantartások. Szociális bérlakások kialakítása.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helyi közszolgáltatások fejlesztése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infrastruktúra fejlesztése, kerékpárút építés, kerékpározást népszerűsítő kampányok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bűnmegelőzést, áldozattá válás megelőzését segítő szolgáltatások, programok kialakítása, szemléletformálás.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összehangolása: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 a társadalmi befogadás, társadalmi kohézió és identitás, munkaerő-piaci kompetenciák, együttműködés erősítésére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</p:txBody>
      </p:sp>
    </p:spTree>
    <p:extLst>
      <p:ext uri="{BB962C8B-B14F-4D97-AF65-F5344CB8AC3E}">
        <p14:creationId xmlns:p14="http://schemas.microsoft.com/office/powerpoint/2010/main" val="2299263208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63ECAC-05D0-0ADA-F49B-562E2B064487}"/>
              </a:ext>
            </a:extLst>
          </p:cNvPr>
          <p:cNvSpPr txBox="1"/>
          <p:nvPr/>
        </p:nvSpPr>
        <p:spPr>
          <a:xfrm>
            <a:off x="381000" y="526584"/>
            <a:ext cx="16681105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Legfontosabb – általános ajánlások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9A53F43-7A41-DE57-6557-2C3A7E6A54BC}"/>
              </a:ext>
            </a:extLst>
          </p:cNvPr>
          <p:cNvSpPr txBox="1"/>
          <p:nvPr/>
        </p:nvSpPr>
        <p:spPr>
          <a:xfrm>
            <a:off x="19316700" y="526584"/>
            <a:ext cx="198501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8800" b="1" dirty="0"/>
              <a:t>Közösségi programok</a:t>
            </a:r>
            <a:r>
              <a:rPr lang="hu-HU" sz="8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C474D14-D82E-C67A-DB04-3C51F7A8143B}"/>
              </a:ext>
            </a:extLst>
          </p:cNvPr>
          <p:cNvSpPr txBox="1"/>
          <p:nvPr/>
        </p:nvSpPr>
        <p:spPr>
          <a:xfrm>
            <a:off x="867139" y="4432251"/>
            <a:ext cx="39281100" cy="1689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közösségi programok a hátrányos helyzetű csoportokat érintően a társadalmi befogadás, társadalmi kohézió és identitás, munkaerő-piaci kompetenciák, együttműködés erősítésére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szolgáltatásokhoz való hozzáférés javítása, összehangolása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helyi kulturális közösségfejlesztési folyamat kezdeményezése és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Szemléletformáló tevékenységek, programok megvalósítása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ifjúsági közösségfejlesztő és képzési programok, kapcsolódó tevékenységek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ifjúságot célzó tevékenységek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vármegyei és térségi identitás erősítése, térségfejlesztési együttműködések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digitális kompetenciafejlesztő programok, tréningek,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hu-HU" dirty="0"/>
              <a:t>infokommunikációs akadálymentesítés</a:t>
            </a:r>
          </a:p>
        </p:txBody>
      </p:sp>
    </p:spTree>
    <p:extLst>
      <p:ext uri="{BB962C8B-B14F-4D97-AF65-F5344CB8AC3E}">
        <p14:creationId xmlns:p14="http://schemas.microsoft.com/office/powerpoint/2010/main" val="138932365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15537136" y="11694928"/>
            <a:ext cx="1441792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1500" dirty="0"/>
              <a:t>ILLESZKEDÉS VIZSGÁLAT</a:t>
            </a:r>
          </a:p>
        </p:txBody>
      </p:sp>
    </p:spTree>
    <p:extLst>
      <p:ext uri="{BB962C8B-B14F-4D97-AF65-F5344CB8AC3E}">
        <p14:creationId xmlns:p14="http://schemas.microsoft.com/office/powerpoint/2010/main" val="39377732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72390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1631286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FELÜLVIZSGÁLT SZÚT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778391D3-22B4-ACA9-7CE9-D0FC67AD1C9D}"/>
              </a:ext>
            </a:extLst>
          </p:cNvPr>
          <p:cNvSpPr txBox="1"/>
          <p:nvPr/>
        </p:nvSpPr>
        <p:spPr>
          <a:xfrm>
            <a:off x="1357313" y="6524931"/>
            <a:ext cx="39128700" cy="13641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vármegyei SZÚT-ot öt témakörre vonatkozóan </a:t>
            </a:r>
            <a:r>
              <a:rPr lang="hu-HU" sz="96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készítettük el</a:t>
            </a:r>
            <a:r>
              <a:rPr lang="hu-HU" sz="9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egészségügyi alap- és szakellátások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szociális alap- és szakellátás, valamint gyermekjóléti alapellátás és gyermekvédelmi szakellátás keretében nyújtott szolgáltatások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oktatás-képzés teljes szolgáltatási köre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lakhatás, közszolgáltatások és infrastruktúra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371600" lvl="0" indent="-1371600" algn="just" fontAlgn="base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hu-HU" sz="9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közösségi programok </a:t>
            </a:r>
            <a:endParaRPr lang="hu-HU" sz="9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26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9B1A5A48-EA6C-D410-1453-FDC5E82EA92B}"/>
              </a:ext>
            </a:extLst>
          </p:cNvPr>
          <p:cNvSpPr txBox="1"/>
          <p:nvPr/>
        </p:nvSpPr>
        <p:spPr>
          <a:xfrm>
            <a:off x="960438" y="1143000"/>
            <a:ext cx="40169236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8800" dirty="0"/>
              <a:t>TOP_Plusz-3.1.3-23 pályázati felhívás:</a:t>
            </a:r>
          </a:p>
          <a:p>
            <a:pPr algn="ctr"/>
            <a:endParaRPr lang="hu-HU" sz="8800" dirty="0"/>
          </a:p>
          <a:p>
            <a:pPr algn="l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4) Azon támogatási kérelemre nem ítélhető meg támogatás, amely nem illeszkedik az adott vármegyei TKR standard eljárásrendű területspecifikus melléklet 1.3. pontjában a vonatkozó benyújtási szakaszban meghatározott Vármegyei Esélyteremtő Paktumhoz és azok vármegyei szolgáltatáshiányokra válaszoló intézkedéseit tartalmazó Szolgáltatási Út Térképhez (SZÚT). </a:t>
            </a:r>
          </a:p>
          <a:p>
            <a:pPr algn="ctr"/>
            <a:endParaRPr lang="hu-HU" sz="8800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5D59AAD1-88D0-FF6B-B776-BFE9DB79B39B}"/>
              </a:ext>
            </a:extLst>
          </p:cNvPr>
          <p:cNvSpPr txBox="1"/>
          <p:nvPr/>
        </p:nvSpPr>
        <p:spPr>
          <a:xfrm>
            <a:off x="2476501" y="15201900"/>
            <a:ext cx="36804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Szolgáltatás út térkép (</a:t>
            </a:r>
            <a:r>
              <a:rPr lang="hu-HU" dirty="0" err="1"/>
              <a:t>SzÚT</a:t>
            </a:r>
            <a:r>
              <a:rPr lang="hu-HU" dirty="0"/>
              <a:t>): statisztikai adatok alapján feltárt hiányosságok gyűjteménye!</a:t>
            </a:r>
          </a:p>
          <a:p>
            <a:r>
              <a:rPr lang="hu-HU" dirty="0"/>
              <a:t>VEP: feltárt hiányosságok megszüntetésére, kezelésére megfogalmazott javaslatok, ajánlások!</a:t>
            </a:r>
          </a:p>
        </p:txBody>
      </p:sp>
    </p:spTree>
    <p:extLst>
      <p:ext uri="{BB962C8B-B14F-4D97-AF65-F5344CB8AC3E}">
        <p14:creationId xmlns:p14="http://schemas.microsoft.com/office/powerpoint/2010/main" val="3915783584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38BE524-A2C3-A197-2449-A7D0DD1F9000}"/>
              </a:ext>
            </a:extLst>
          </p:cNvPr>
          <p:cNvSpPr txBox="1"/>
          <p:nvPr/>
        </p:nvSpPr>
        <p:spPr>
          <a:xfrm>
            <a:off x="794" y="229724"/>
            <a:ext cx="4175680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VEP: általános ajánlások, lakosság hozzáférésének javítására tervezett beavatkozások (táblázat), célcsoport hozzáférésének javítására tervezett beavatkozások (táblázat)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1831D8EE-A048-29F3-E46D-D9B29226C2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03"/>
          <a:stretch/>
        </p:blipFill>
        <p:spPr>
          <a:xfrm>
            <a:off x="609598" y="5258834"/>
            <a:ext cx="42100502" cy="20732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340CCC72-A837-BB2B-69D8-E479165788E1}"/>
              </a:ext>
            </a:extLst>
          </p:cNvPr>
          <p:cNvSpPr/>
          <p:nvPr/>
        </p:nvSpPr>
        <p:spPr>
          <a:xfrm rot="19428128">
            <a:off x="1152015" y="9700657"/>
            <a:ext cx="3933676" cy="1934422"/>
          </a:xfrm>
          <a:prstGeom prst="rightArrow">
            <a:avLst>
              <a:gd name="adj1" fmla="val 50000"/>
              <a:gd name="adj2" fmla="val 999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E2B54C85-9F72-C7A6-0347-9E7533C79322}"/>
              </a:ext>
            </a:extLst>
          </p:cNvPr>
          <p:cNvSpPr/>
          <p:nvPr/>
        </p:nvSpPr>
        <p:spPr>
          <a:xfrm rot="12348490">
            <a:off x="21032769" y="10511087"/>
            <a:ext cx="10910483" cy="2419357"/>
          </a:xfrm>
          <a:prstGeom prst="rightArrow">
            <a:avLst>
              <a:gd name="adj1" fmla="val 50000"/>
              <a:gd name="adj2" fmla="val 8202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9757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510" y="-1189466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029F63C4-5B77-3736-2CF9-5472A790E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68" y="402336"/>
            <a:ext cx="7218748" cy="72187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Nyíl: jobbra mutató 6">
            <a:extLst>
              <a:ext uri="{FF2B5EF4-FFF2-40B4-BE49-F238E27FC236}">
                <a16:creationId xmlns:a16="http://schemas.microsoft.com/office/drawing/2014/main" id="{188032D0-7E11-E206-87C6-890102694E6D}"/>
              </a:ext>
            </a:extLst>
          </p:cNvPr>
          <p:cNvSpPr/>
          <p:nvPr/>
        </p:nvSpPr>
        <p:spPr>
          <a:xfrm>
            <a:off x="7914302" y="2682661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1873AEC-D187-B10D-F440-B70D8FD20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771" t="32912" r="-6771" b="40249"/>
          <a:stretch/>
        </p:blipFill>
        <p:spPr>
          <a:xfrm>
            <a:off x="28076079" y="1189466"/>
            <a:ext cx="13140499" cy="4340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95E23B90-1846-F1A8-96BB-01630FB5552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1244" b="81522"/>
          <a:stretch/>
        </p:blipFill>
        <p:spPr>
          <a:xfrm>
            <a:off x="11449626" y="1274269"/>
            <a:ext cx="12398086" cy="4340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Nyíl: jobbra mutató 14">
            <a:extLst>
              <a:ext uri="{FF2B5EF4-FFF2-40B4-BE49-F238E27FC236}">
                <a16:creationId xmlns:a16="http://schemas.microsoft.com/office/drawing/2014/main" id="{7CD4C8A0-CB7D-9177-6C07-53DCF511784B}"/>
              </a:ext>
            </a:extLst>
          </p:cNvPr>
          <p:cNvSpPr/>
          <p:nvPr/>
        </p:nvSpPr>
        <p:spPr>
          <a:xfrm>
            <a:off x="24866762" y="2566626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28EF4F7D-0F47-318B-99EB-D260F89A89EC}"/>
              </a:ext>
            </a:extLst>
          </p:cNvPr>
          <p:cNvSpPr/>
          <p:nvPr/>
        </p:nvSpPr>
        <p:spPr>
          <a:xfrm rot="10800000">
            <a:off x="24561123" y="11163735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Nyíl: szalag, balra mutató 16">
            <a:extLst>
              <a:ext uri="{FF2B5EF4-FFF2-40B4-BE49-F238E27FC236}">
                <a16:creationId xmlns:a16="http://schemas.microsoft.com/office/drawing/2014/main" id="{47C69F15-3BBE-2A92-6784-E949A5FFA6A4}"/>
              </a:ext>
            </a:extLst>
          </p:cNvPr>
          <p:cNvSpPr/>
          <p:nvPr/>
        </p:nvSpPr>
        <p:spPr>
          <a:xfrm>
            <a:off x="41678316" y="4011710"/>
            <a:ext cx="4370868" cy="9055002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2E35BA30-29FB-DB9E-65CA-E3BE197D4F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2704" y="9564669"/>
            <a:ext cx="11903022" cy="4953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C71A1242-8502-6D50-5BDE-C21D7862E4A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546" t="44187" r="43888" b="37995"/>
          <a:stretch/>
        </p:blipFill>
        <p:spPr>
          <a:xfrm>
            <a:off x="4980603" y="9564669"/>
            <a:ext cx="19057584" cy="49770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" name="Nyíl: szalag, jobbra mutató 20">
            <a:extLst>
              <a:ext uri="{FF2B5EF4-FFF2-40B4-BE49-F238E27FC236}">
                <a16:creationId xmlns:a16="http://schemas.microsoft.com/office/drawing/2014/main" id="{375ED7F7-1114-14A8-CC10-68B1C486956F}"/>
              </a:ext>
            </a:extLst>
          </p:cNvPr>
          <p:cNvSpPr/>
          <p:nvPr/>
        </p:nvSpPr>
        <p:spPr>
          <a:xfrm>
            <a:off x="-83572" y="11541777"/>
            <a:ext cx="3945847" cy="1037562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5FC88BF-8079-2CDE-91DC-C297C1C12569}"/>
              </a:ext>
            </a:extLst>
          </p:cNvPr>
          <p:cNvSpPr txBox="1"/>
          <p:nvPr/>
        </p:nvSpPr>
        <p:spPr>
          <a:xfrm>
            <a:off x="23225919" y="19936590"/>
            <a:ext cx="13862304" cy="1862048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1500" b="1" dirty="0"/>
              <a:t>TÁMOGATÁSI IGÉNY</a:t>
            </a:r>
          </a:p>
        </p:txBody>
      </p:sp>
      <p:graphicFrame>
        <p:nvGraphicFramePr>
          <p:cNvPr id="23" name="Táblázat 22">
            <a:extLst>
              <a:ext uri="{FF2B5EF4-FFF2-40B4-BE49-F238E27FC236}">
                <a16:creationId xmlns:a16="http://schemas.microsoft.com/office/drawing/2014/main" id="{EBBD73CB-A098-C939-7D29-9375ED37B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34335"/>
              </p:ext>
            </p:extLst>
          </p:nvPr>
        </p:nvGraphicFramePr>
        <p:xfrm>
          <a:off x="4796097" y="16949944"/>
          <a:ext cx="11903023" cy="85598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815969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3307692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4779362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242002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46839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24" name="Nyíl: jobbra mutató 23">
            <a:extLst>
              <a:ext uri="{FF2B5EF4-FFF2-40B4-BE49-F238E27FC236}">
                <a16:creationId xmlns:a16="http://schemas.microsoft.com/office/drawing/2014/main" id="{2B08619F-55F8-EB15-A234-D21EFCDC989A}"/>
              </a:ext>
            </a:extLst>
          </p:cNvPr>
          <p:cNvSpPr/>
          <p:nvPr/>
        </p:nvSpPr>
        <p:spPr>
          <a:xfrm>
            <a:off x="19582209" y="19936590"/>
            <a:ext cx="2596896" cy="175564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87783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3B0571F-60E1-B876-AB13-440288EA3E6B}"/>
              </a:ext>
            </a:extLst>
          </p:cNvPr>
          <p:cNvSpPr txBox="1"/>
          <p:nvPr/>
        </p:nvSpPr>
        <p:spPr>
          <a:xfrm>
            <a:off x="960439" y="982853"/>
            <a:ext cx="32692219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Tervezett tevékenység: nyári tábor hátrányos helyzetű gyermekeknek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AF0259C5-CD19-7A7B-4744-CE1C87019A43}"/>
              </a:ext>
            </a:extLst>
          </p:cNvPr>
          <p:cNvSpPr txBox="1"/>
          <p:nvPr/>
        </p:nvSpPr>
        <p:spPr>
          <a:xfrm>
            <a:off x="960438" y="4572000"/>
            <a:ext cx="130177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Támogatható tevékenység?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98BA74C-B6C7-A15C-986A-EDF73C4B6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439" y="6761161"/>
            <a:ext cx="22884881" cy="15180952"/>
          </a:xfrm>
          <a:prstGeom prst="rect">
            <a:avLst/>
          </a:prstGeom>
        </p:spPr>
      </p:pic>
      <p:sp>
        <p:nvSpPr>
          <p:cNvPr id="14" name="Ellipszis 13">
            <a:extLst>
              <a:ext uri="{FF2B5EF4-FFF2-40B4-BE49-F238E27FC236}">
                <a16:creationId xmlns:a16="http://schemas.microsoft.com/office/drawing/2014/main" id="{7914C6F1-AE1E-DA5F-6788-C3CAB7BD3E96}"/>
              </a:ext>
            </a:extLst>
          </p:cNvPr>
          <p:cNvSpPr/>
          <p:nvPr/>
        </p:nvSpPr>
        <p:spPr>
          <a:xfrm>
            <a:off x="7509611" y="19122400"/>
            <a:ext cx="16714050" cy="3547100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D954CD46-798C-A5E7-6FE8-C7A719048A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24413" y="10552385"/>
            <a:ext cx="25406416" cy="5553962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1C0F7F3C-5126-3FF8-085A-752D9B213C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90210" y="7303631"/>
            <a:ext cx="28443990" cy="2463899"/>
          </a:xfrm>
          <a:prstGeom prst="rect">
            <a:avLst/>
          </a:prstGeom>
        </p:spPr>
      </p:pic>
      <p:sp>
        <p:nvSpPr>
          <p:cNvPr id="21" name="Nyíl: lefelé mutató 20">
            <a:extLst>
              <a:ext uri="{FF2B5EF4-FFF2-40B4-BE49-F238E27FC236}">
                <a16:creationId xmlns:a16="http://schemas.microsoft.com/office/drawing/2014/main" id="{F34E360A-92E8-A125-981E-ED16276F60B3}"/>
              </a:ext>
            </a:extLst>
          </p:cNvPr>
          <p:cNvSpPr/>
          <p:nvPr/>
        </p:nvSpPr>
        <p:spPr>
          <a:xfrm>
            <a:off x="31813500" y="17106900"/>
            <a:ext cx="1839157" cy="36358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89D4D5A9-AB1D-27C0-37AB-81BFEE111C41}"/>
              </a:ext>
            </a:extLst>
          </p:cNvPr>
          <p:cNvSpPr txBox="1"/>
          <p:nvPr/>
        </p:nvSpPr>
        <p:spPr>
          <a:xfrm>
            <a:off x="26463700" y="21658377"/>
            <a:ext cx="1428763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Pályázati felhívás szerint: támogatható</a:t>
            </a:r>
          </a:p>
        </p:txBody>
      </p:sp>
    </p:spTree>
    <p:extLst>
      <p:ext uri="{BB962C8B-B14F-4D97-AF65-F5344CB8AC3E}">
        <p14:creationId xmlns:p14="http://schemas.microsoft.com/office/powerpoint/2010/main" val="26463072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21" grpId="0" animBg="1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2B2BA6-EE77-F577-A060-4BC65A278D1E}"/>
              </a:ext>
            </a:extLst>
          </p:cNvPr>
          <p:cNvSpPr txBox="1"/>
          <p:nvPr/>
        </p:nvSpPr>
        <p:spPr>
          <a:xfrm>
            <a:off x="12810744" y="375424"/>
            <a:ext cx="1701709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Vármegyénkben feltárt hiányosság?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1067458-C21C-5C36-F521-958C6FC85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298" y="2936845"/>
            <a:ext cx="30554808" cy="101011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41549DF6-3631-CDDD-38DE-1EB5EDEB7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61333" y="13470380"/>
            <a:ext cx="28507545" cy="77466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Nyíl: lefelé mutató 13">
            <a:extLst>
              <a:ext uri="{FF2B5EF4-FFF2-40B4-BE49-F238E27FC236}">
                <a16:creationId xmlns:a16="http://schemas.microsoft.com/office/drawing/2014/main" id="{4FFFDD8F-3833-A9FE-E41E-D67594B3F024}"/>
              </a:ext>
            </a:extLst>
          </p:cNvPr>
          <p:cNvSpPr/>
          <p:nvPr/>
        </p:nvSpPr>
        <p:spPr>
          <a:xfrm>
            <a:off x="21854319" y="21649415"/>
            <a:ext cx="2743200" cy="234444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83F69E7A-C732-EF39-9577-5A310DBF8A94}"/>
              </a:ext>
            </a:extLst>
          </p:cNvPr>
          <p:cNvSpPr txBox="1"/>
          <p:nvPr/>
        </p:nvSpPr>
        <p:spPr>
          <a:xfrm>
            <a:off x="21854319" y="24317282"/>
            <a:ext cx="253627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IGEN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C6A55B13-4355-4D3E-EB22-0F482F5372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3276" y="1452790"/>
            <a:ext cx="12380273" cy="68445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553379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5490606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C820FE40-F0E2-E1EA-D3DE-FEED23D1BFBC}"/>
              </a:ext>
            </a:extLst>
          </p:cNvPr>
          <p:cNvSpPr txBox="1"/>
          <p:nvPr/>
        </p:nvSpPr>
        <p:spPr>
          <a:xfrm>
            <a:off x="387355" y="873176"/>
            <a:ext cx="397818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VEP tartalmaz a hiányosság megszüntetésére/csökkentésére vonatkozó intézkedési javaslatot?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EE7FC03-E166-AA8C-F5F5-B09F79D5B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486" y="5510256"/>
            <a:ext cx="45534453" cy="45268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ADEE3546-C1C3-5C5B-0939-18BCC51B28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86" y="11092067"/>
            <a:ext cx="45147321" cy="8910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8A8C9917-EE0E-D37F-459D-684903C20CA4}"/>
              </a:ext>
            </a:extLst>
          </p:cNvPr>
          <p:cNvSpPr/>
          <p:nvPr/>
        </p:nvSpPr>
        <p:spPr>
          <a:xfrm rot="16200000">
            <a:off x="3944029" y="17344593"/>
            <a:ext cx="4565323" cy="14594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Nyíl: jobbra mutató 11">
            <a:extLst>
              <a:ext uri="{FF2B5EF4-FFF2-40B4-BE49-F238E27FC236}">
                <a16:creationId xmlns:a16="http://schemas.microsoft.com/office/drawing/2014/main" id="{C87C0647-05AD-8D84-8759-5FF32E21EC3A}"/>
              </a:ext>
            </a:extLst>
          </p:cNvPr>
          <p:cNvSpPr/>
          <p:nvPr/>
        </p:nvSpPr>
        <p:spPr>
          <a:xfrm rot="16200000">
            <a:off x="9404940" y="20087534"/>
            <a:ext cx="4502319" cy="14587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Nyíl: jobbra mutató 12">
            <a:extLst>
              <a:ext uri="{FF2B5EF4-FFF2-40B4-BE49-F238E27FC236}">
                <a16:creationId xmlns:a16="http://schemas.microsoft.com/office/drawing/2014/main" id="{5628F710-427C-3824-D7C7-3C13880F1352}"/>
              </a:ext>
            </a:extLst>
          </p:cNvPr>
          <p:cNvSpPr/>
          <p:nvPr/>
        </p:nvSpPr>
        <p:spPr>
          <a:xfrm rot="16200000">
            <a:off x="15999328" y="21492649"/>
            <a:ext cx="4387525" cy="15614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3978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14" name="Picture 5" descr="Asset 4.png">
            <a:extLst>
              <a:ext uri="{FF2B5EF4-FFF2-40B4-BE49-F238E27FC236}">
                <a16:creationId xmlns:a16="http://schemas.microsoft.com/office/drawing/2014/main" id="{E36A3C01-F81F-CADE-8D65-F9E7246D19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A6D8F73-5665-EFC6-590B-BE3FE3F5DCC2}"/>
              </a:ext>
            </a:extLst>
          </p:cNvPr>
          <p:cNvSpPr txBox="1"/>
          <p:nvPr/>
        </p:nvSpPr>
        <p:spPr>
          <a:xfrm>
            <a:off x="204046" y="199020"/>
            <a:ext cx="34650961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Illeszkedés vizsgálat bemutatása – Projekt megalapozó dokumentumban!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43CF3AD-1909-EEF8-2887-B6C3899D0C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546" t="18664" r="43888" b="4068"/>
          <a:stretch/>
        </p:blipFill>
        <p:spPr>
          <a:xfrm>
            <a:off x="1069760" y="2476500"/>
            <a:ext cx="16450144" cy="22468331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37D132E7-726C-91A0-E21D-18D239856A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4751" t="29213" r="22790" b="46272"/>
          <a:stretch/>
        </p:blipFill>
        <p:spPr>
          <a:xfrm>
            <a:off x="18516600" y="2514483"/>
            <a:ext cx="24688800" cy="6438783"/>
          </a:xfrm>
          <a:prstGeom prst="rect">
            <a:avLst/>
          </a:prstGeom>
        </p:spPr>
      </p:pic>
      <p:graphicFrame>
        <p:nvGraphicFramePr>
          <p:cNvPr id="13" name="Táblázat 12">
            <a:extLst>
              <a:ext uri="{FF2B5EF4-FFF2-40B4-BE49-F238E27FC236}">
                <a16:creationId xmlns:a16="http://schemas.microsoft.com/office/drawing/2014/main" id="{9665ABFC-237B-05F6-C6C7-11BEED796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812646"/>
              </p:ext>
            </p:extLst>
          </p:nvPr>
        </p:nvGraphicFramePr>
        <p:xfrm>
          <a:off x="20409408" y="10388470"/>
          <a:ext cx="19410791" cy="96185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222871">
                  <a:extLst>
                    <a:ext uri="{9D8B030D-6E8A-4147-A177-3AD203B41FA5}">
                      <a16:colId xmlns:a16="http://schemas.microsoft.com/office/drawing/2014/main" val="2427854747"/>
                    </a:ext>
                  </a:extLst>
                </a:gridCol>
                <a:gridCol w="5394001">
                  <a:extLst>
                    <a:ext uri="{9D8B030D-6E8A-4147-A177-3AD203B41FA5}">
                      <a16:colId xmlns:a16="http://schemas.microsoft.com/office/drawing/2014/main" val="502589071"/>
                    </a:ext>
                  </a:extLst>
                </a:gridCol>
                <a:gridCol w="7793919">
                  <a:extLst>
                    <a:ext uri="{9D8B030D-6E8A-4147-A177-3AD203B41FA5}">
                      <a16:colId xmlns:a16="http://schemas.microsoft.com/office/drawing/2014/main" val="124616269"/>
                    </a:ext>
                  </a:extLst>
                </a:gridCol>
              </a:tblGrid>
              <a:tr h="4450397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tevékenységhez kapcsolódó tervezett projekt tevékenység megnevezése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Felhívás tevékenység</a:t>
                      </a: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(A Felhívás 2.1 pontja szerinti támogatható tevékenység pontos hivatkozása)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Vármegyei Esélyteremtő Paktumhoz és Szolgáltatási Út Térképhez való illeszkedés bemutatása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150743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549218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065830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8413243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323322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523470"/>
                  </a:ext>
                </a:extLst>
              </a:tr>
              <a:tr h="861367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hu-HU" sz="4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4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466741"/>
                  </a:ext>
                </a:extLst>
              </a:tr>
            </a:tbl>
          </a:graphicData>
        </a:graphic>
      </p:graphicFrame>
      <p:sp>
        <p:nvSpPr>
          <p:cNvPr id="15" name="Szövegdoboz 14">
            <a:extLst>
              <a:ext uri="{FF2B5EF4-FFF2-40B4-BE49-F238E27FC236}">
                <a16:creationId xmlns:a16="http://schemas.microsoft.com/office/drawing/2014/main" id="{D2D5FE06-C5AA-7032-673F-FFF733339A8E}"/>
              </a:ext>
            </a:extLst>
          </p:cNvPr>
          <p:cNvSpPr txBox="1"/>
          <p:nvPr/>
        </p:nvSpPr>
        <p:spPr>
          <a:xfrm>
            <a:off x="21321799" y="22786569"/>
            <a:ext cx="18498400" cy="1569660"/>
          </a:xfrm>
          <a:prstGeom prst="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u-HU" sz="9600" b="1" dirty="0"/>
              <a:t>PÁLYÁZAT – TÁMOGATÁS IGÉNYLÉS</a:t>
            </a:r>
          </a:p>
        </p:txBody>
      </p:sp>
    </p:spTree>
    <p:extLst>
      <p:ext uri="{BB962C8B-B14F-4D97-AF65-F5344CB8AC3E}">
        <p14:creationId xmlns:p14="http://schemas.microsoft.com/office/powerpoint/2010/main" val="31763670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062" y="17673700"/>
            <a:ext cx="34930219" cy="8932934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Köszönöm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Farkas Erika</a:t>
            </a:r>
          </a:p>
          <a:p>
            <a:r>
              <a:rPr lang="hu-HU" sz="11000" dirty="0">
                <a:latin typeface="Arial Regular"/>
                <a:cs typeface="Arial Regular"/>
              </a:rPr>
              <a:t>pályázati és fejlesztési tanácsadó</a:t>
            </a:r>
          </a:p>
          <a:p>
            <a:r>
              <a:rPr lang="hu-HU" sz="11000" dirty="0">
                <a:latin typeface="Arial Regular"/>
                <a:cs typeface="Arial Regular"/>
                <a:hlinkClick r:id="rId3"/>
              </a:rPr>
              <a:t>farkas.erika@kemoh.hu</a:t>
            </a:r>
            <a:endParaRPr lang="hu-HU" sz="11000" dirty="0">
              <a:latin typeface="Arial Regular"/>
              <a:cs typeface="Arial Regular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723FAC1-B1B3-C28F-B63F-E6F99BED4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0318" y="21795898"/>
            <a:ext cx="2533889" cy="1832198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041A9015-DED8-69EE-FE9B-7FAAF34A0FC8}"/>
              </a:ext>
            </a:extLst>
          </p:cNvPr>
          <p:cNvSpPr txBox="1"/>
          <p:nvPr/>
        </p:nvSpPr>
        <p:spPr>
          <a:xfrm>
            <a:off x="18251424" y="8818817"/>
            <a:ext cx="10168127" cy="3154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99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KÉRDÉS?</a:t>
            </a:r>
          </a:p>
        </p:txBody>
      </p:sp>
    </p:spTree>
    <p:extLst>
      <p:ext uri="{BB962C8B-B14F-4D97-AF65-F5344CB8AC3E}">
        <p14:creationId xmlns:p14="http://schemas.microsoft.com/office/powerpoint/2010/main" val="23804350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633A9F5-DD77-16F0-D8C8-BB68C1C2E4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345" y="2838893"/>
            <a:ext cx="14617959" cy="20455640"/>
          </a:xfrm>
          <a:prstGeom prst="rect">
            <a:avLst/>
          </a:prstGeom>
          <a:ln>
            <a:solidFill>
              <a:srgbClr val="003399"/>
            </a:solidFill>
          </a:ln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A6A735FD-58AF-2B68-3A15-DF0B633792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06335" y="1089816"/>
            <a:ext cx="15822549" cy="1453118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5A09997-E2A9-34D7-FBA8-978FA4B9B1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54977" y="13121001"/>
            <a:ext cx="14700559" cy="12807783"/>
          </a:xfrm>
          <a:prstGeom prst="rect">
            <a:avLst/>
          </a:prstGeom>
          <a:ln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168307214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ADATGYŰJTÉS 1.: KSH, TEIR, SZAKMAI ADATBÁZISOK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146FA53B-CD4D-5AEB-4749-CA2442B5E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0033" y="4741861"/>
            <a:ext cx="38818851" cy="166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4495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954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2: ÖNKORMÁNYZATI ADATBEKÉRÉS 2024.MÁRCIUS – 2024. JÚNIUS:</a:t>
            </a:r>
          </a:p>
          <a:p>
            <a:pPr algn="ctr"/>
            <a:r>
              <a:rPr lang="hu-HU" sz="8000" b="1" dirty="0"/>
              <a:t> „SZOLGÁLTATÁSOK ELÉRHETŐK-E HELYBEN?”</a:t>
            </a:r>
          </a:p>
          <a:p>
            <a:pPr algn="ctr"/>
            <a:endParaRPr lang="hu-HU" sz="3200" dirty="0"/>
          </a:p>
          <a:p>
            <a:pPr algn="ctr"/>
            <a:r>
              <a:rPr lang="hu-HU" sz="8000" dirty="0"/>
              <a:t>„KIBŐVÍTETT VÁLASZADÁSI LEHETŐSÉG”: </a:t>
            </a:r>
            <a:r>
              <a:rPr lang="hu-HU" sz="8000" b="1" dirty="0"/>
              <a:t>„IGEN, MEGFELELŐ”</a:t>
            </a:r>
            <a:r>
              <a:rPr lang="hu-HU" sz="8000" dirty="0"/>
              <a:t>, „</a:t>
            </a:r>
            <a:r>
              <a:rPr lang="hu-HU" sz="8000" b="1" dirty="0"/>
              <a:t>IGEN, DE FEJLESZTENI KELLENE”</a:t>
            </a:r>
            <a:r>
              <a:rPr lang="hu-HU" sz="8000" dirty="0"/>
              <a:t>,</a:t>
            </a:r>
          </a:p>
          <a:p>
            <a:pPr algn="ctr"/>
            <a:r>
              <a:rPr lang="hu-HU" sz="8000" b="1" dirty="0"/>
              <a:t>„NEM, DE LENNE RÁ IGÉNY”, </a:t>
            </a:r>
            <a:r>
              <a:rPr lang="hu-HU" sz="8000" dirty="0"/>
              <a:t>„</a:t>
            </a:r>
            <a:r>
              <a:rPr lang="hu-HU" sz="8000" b="1" dirty="0"/>
              <a:t>NEM, NINCS RÁ IGÉNY”</a:t>
            </a:r>
          </a:p>
          <a:p>
            <a:pPr algn="ctr"/>
            <a:endParaRPr lang="hu-HU" sz="8000" dirty="0"/>
          </a:p>
          <a:p>
            <a:pPr algn="ctr"/>
            <a:r>
              <a:rPr lang="hu-HU" sz="8000" dirty="0"/>
              <a:t>76 TELEPÜLÉSBŐL 76 ADOTT TELJES KÖRŰEN VÁLASZT A KÉRDÉSEKRE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70AEC99-CD57-28C2-0566-BCEAB097AA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3428850"/>
              </p:ext>
            </p:extLst>
          </p:nvPr>
        </p:nvGraphicFramePr>
        <p:xfrm>
          <a:off x="381000" y="14362082"/>
          <a:ext cx="18897600" cy="10681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5995F1C-1C2D-8D77-4ABA-4EB00A6BA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6799387"/>
              </p:ext>
            </p:extLst>
          </p:nvPr>
        </p:nvGraphicFramePr>
        <p:xfrm>
          <a:off x="20486606" y="13991982"/>
          <a:ext cx="20242938" cy="11776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44649176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3: LAKOSSÁGI KÉRDŐÍVES MEGKÉRDEZÉS 2024.MÁJUS – 2024. AUGUSZTUS:</a:t>
            </a:r>
          </a:p>
          <a:p>
            <a:pPr algn="ctr"/>
            <a:endParaRPr lang="hu-HU" sz="8000" b="1" dirty="0"/>
          </a:p>
          <a:p>
            <a:pPr algn="ctr"/>
            <a:r>
              <a:rPr lang="hu-HU" sz="8000" b="1" dirty="0"/>
              <a:t> „SZOLGÁLTATÁSOK ELÉRHETŐK-E HELYBEN?”, ILLETVE: </a:t>
            </a:r>
          </a:p>
          <a:p>
            <a:pPr algn="ctr"/>
            <a:r>
              <a:rPr lang="hu-HU" sz="8000" b="1" dirty="0"/>
              <a:t>„ELÉGEDETT-E ÖN, VAGY A LAKOSSÁG…?”</a:t>
            </a:r>
          </a:p>
          <a:p>
            <a:pPr algn="ctr"/>
            <a:endParaRPr lang="hu-HU" sz="3200" dirty="0"/>
          </a:p>
          <a:p>
            <a:pPr algn="ctr"/>
            <a:endParaRPr lang="hu-HU" sz="8000" dirty="0"/>
          </a:p>
          <a:p>
            <a:pPr algn="ctr"/>
            <a:r>
              <a:rPr lang="hu-HU" sz="8000" dirty="0"/>
              <a:t>ONLINE ÉS PAPÍR ALAPON</a:t>
            </a:r>
          </a:p>
          <a:p>
            <a:pPr algn="ctr"/>
            <a:endParaRPr lang="hu-HU" sz="8000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07403ED8-412B-D84D-1A28-63C7987F04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477" y="15702937"/>
            <a:ext cx="21573464" cy="1008402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7B9A19E1-824D-39B3-9A3E-AD383B2895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7451" y="11597650"/>
            <a:ext cx="19050000" cy="10744200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0F3A6123-0129-2D46-6770-6F28CEFB0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35245" y="17114580"/>
            <a:ext cx="15529719" cy="873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7031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466501"/>
            <a:ext cx="3859515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MÓDSZERTAN, KUTATÁSOK</a:t>
            </a:r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0E612E3C-C86E-4E1C-60B9-F00DB2D6066B}"/>
              </a:ext>
            </a:extLst>
          </p:cNvPr>
          <p:cNvSpPr txBox="1"/>
          <p:nvPr/>
        </p:nvSpPr>
        <p:spPr>
          <a:xfrm>
            <a:off x="1616848" y="2696582"/>
            <a:ext cx="37739517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0" dirty="0"/>
              <a:t>ADATGYŰJTÉS 3: LAKOSSÁGI KÉRDŐÍVES MEGKÉRDEZÉS 2024.MÁJUS – 2024. AUGUSZTUS</a:t>
            </a:r>
          </a:p>
          <a:p>
            <a:pPr algn="ctr"/>
            <a:r>
              <a:rPr lang="hu-HU" sz="8000" dirty="0"/>
              <a:t>ANONÍM, ÖNKÉNTES</a:t>
            </a:r>
          </a:p>
          <a:p>
            <a:pPr algn="ctr"/>
            <a:r>
              <a:rPr lang="hu-HU" sz="8000" b="1" dirty="0"/>
              <a:t> </a:t>
            </a:r>
          </a:p>
          <a:p>
            <a:pPr algn="ctr"/>
            <a:r>
              <a:rPr lang="hu-HU" sz="9600" b="1" dirty="0"/>
              <a:t>7 749 </a:t>
            </a:r>
            <a:r>
              <a:rPr lang="hu-HU" sz="8000" dirty="0"/>
              <a:t>ÉRTÉKELHETŐ VÁLASZ   ---  A 18+ LAKOSSÁG 3,13 %-A</a:t>
            </a:r>
          </a:p>
          <a:p>
            <a:pPr algn="ctr"/>
            <a:r>
              <a:rPr lang="hu-HU" sz="8000" dirty="0"/>
              <a:t>ONLINE ÉS PAPÍR ALAPON</a:t>
            </a:r>
          </a:p>
          <a:p>
            <a:pPr algn="ctr"/>
            <a:endParaRPr lang="hu-HU" sz="8000" dirty="0"/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37EE2E3F-77A5-4B33-ADBD-9E5346E5E0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361580" y="10278915"/>
            <a:ext cx="25755600" cy="1135791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F9C048CA-BB04-AC1F-5514-BDA3E83EFC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07888" y="10217514"/>
            <a:ext cx="23050500" cy="1544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774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933D4F9D-140D-AA99-1786-5EAA7694FB02}"/>
              </a:ext>
            </a:extLst>
          </p:cNvPr>
          <p:cNvSpPr txBox="1"/>
          <p:nvPr/>
        </p:nvSpPr>
        <p:spPr>
          <a:xfrm>
            <a:off x="770021" y="1323074"/>
            <a:ext cx="1702844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LEGFONTOSABB MEGÁLLAPÍTÁSOK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B2D294EE-964C-19A1-8ED0-8216A0F89A2E}"/>
              </a:ext>
            </a:extLst>
          </p:cNvPr>
          <p:cNvSpPr txBox="1"/>
          <p:nvPr/>
        </p:nvSpPr>
        <p:spPr>
          <a:xfrm>
            <a:off x="988759" y="3818458"/>
            <a:ext cx="38862000" cy="1905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 algn="just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vármegye minden járásában, mind az öt vizsgált terület esetében beazonosításra kerültek fennálló, vagy az elmúlt évek kedvezőtlen eseményeinek hatására jelentkező hiányosságok; </a:t>
            </a:r>
          </a:p>
          <a:p>
            <a:pPr algn="just"/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gazdasági-társadalmi környezetben már rövid idő alatt is bekövetkezhetnek olyan jellegű változások, melyek az adott szolgáltatást érintően helyi, vagy járási hiányt eredményezhetnek, így újabb beavatkozási, fejlesztési igények 1-2 éven belül jelentkezhetnek; </a:t>
            </a:r>
          </a:p>
          <a:p>
            <a:endParaRPr lang="hu-HU" sz="8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hu-HU" sz="8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 jogi-szabályozási környezet változásai (területfejlesztés, ellátások biztosítása stb.) alapvetően befolyásolhatják a szükséges intézkedések megvalósíthatóságát, mely szintén hatással lehet a helyi adottságokra, a fejlesztési igények megjelenésére. </a:t>
            </a:r>
          </a:p>
        </p:txBody>
      </p:sp>
    </p:spTree>
    <p:extLst>
      <p:ext uri="{BB962C8B-B14F-4D97-AF65-F5344CB8AC3E}">
        <p14:creationId xmlns:p14="http://schemas.microsoft.com/office/powerpoint/2010/main" val="407098682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7FCE879-85D5-FEFC-139E-18EDE77F5719}"/>
              </a:ext>
            </a:extLst>
          </p:cNvPr>
          <p:cNvSpPr txBox="1"/>
          <p:nvPr/>
        </p:nvSpPr>
        <p:spPr>
          <a:xfrm>
            <a:off x="381000" y="1089816"/>
            <a:ext cx="3859515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lakosságot általánosságban érintő főbb kihívások</a:t>
            </a:r>
          </a:p>
          <a:p>
            <a:endParaRPr lang="hu-HU" dirty="0"/>
          </a:p>
          <a:p>
            <a:endParaRPr lang="hu-HU" sz="66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59656D9-80A4-3C75-358D-B92C9861426E}"/>
              </a:ext>
            </a:extLst>
          </p:cNvPr>
          <p:cNvSpPr txBox="1"/>
          <p:nvPr/>
        </p:nvSpPr>
        <p:spPr>
          <a:xfrm>
            <a:off x="1485901" y="5016378"/>
            <a:ext cx="39281100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Tx/>
              <a:buChar char="-"/>
            </a:pPr>
            <a:r>
              <a:rPr lang="hu-HU" dirty="0"/>
              <a:t>Nem minden településen érhetők el a szolgáltatások helyben, akkor sem, ha arra igény lenne.</a:t>
            </a:r>
          </a:p>
          <a:p>
            <a:pPr marL="1143000" indent="-1143000">
              <a:buFontTx/>
              <a:buChar char="-"/>
            </a:pPr>
            <a:r>
              <a:rPr lang="hu-HU" dirty="0"/>
              <a:t>A szolgáltatás elérhetőségében döntően kapacitás korlátok vannak, általános ok a szakemberek hiánya, túlterheltsége (egészségügyi, szociális ellátások, nevelés-oktatás).</a:t>
            </a:r>
          </a:p>
          <a:p>
            <a:pPr marL="1143000" indent="-1143000">
              <a:buFontTx/>
              <a:buChar char="-"/>
            </a:pPr>
            <a:r>
              <a:rPr lang="hu-HU" dirty="0"/>
              <a:t>A járásközpontban, területi ellátással biztosított szolgáltatások esetében a kisebb településeken élőknek további költséggel és időszükséglettel jár az elérés, igénybe vétel.</a:t>
            </a:r>
          </a:p>
        </p:txBody>
      </p:sp>
    </p:spTree>
    <p:extLst>
      <p:ext uri="{BB962C8B-B14F-4D97-AF65-F5344CB8AC3E}">
        <p14:creationId xmlns:p14="http://schemas.microsoft.com/office/powerpoint/2010/main" val="39889176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heets">
    <a:dk1>
      <a:srgbClr val="000000"/>
    </a:dk1>
    <a:lt1>
      <a:srgbClr val="FFFFFF"/>
    </a:lt1>
    <a:dk2>
      <a:srgbClr val="000000"/>
    </a:dk2>
    <a:lt2>
      <a:srgbClr val="FFFFFF"/>
    </a:lt2>
    <a:accent1>
      <a:srgbClr val="4285F4"/>
    </a:accent1>
    <a:accent2>
      <a:srgbClr val="EA4335"/>
    </a:accent2>
    <a:accent3>
      <a:srgbClr val="FBBC04"/>
    </a:accent3>
    <a:accent4>
      <a:srgbClr val="34A853"/>
    </a:accent4>
    <a:accent5>
      <a:srgbClr val="FF6D01"/>
    </a:accent5>
    <a:accent6>
      <a:srgbClr val="46BDC6"/>
    </a:accent6>
    <a:hlink>
      <a:srgbClr val="1155CC"/>
    </a:hlink>
    <a:folHlink>
      <a:srgbClr val="1155CC"/>
    </a:folHlink>
  </a:clrScheme>
  <a:fontScheme name="Sheets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1317</Words>
  <Application>Microsoft Office PowerPoint</Application>
  <PresentationFormat>Egyéni</PresentationFormat>
  <Paragraphs>243</Paragraphs>
  <Slides>27</Slides>
  <Notes>22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5" baseType="lpstr">
      <vt:lpstr>Aptos Narrow</vt:lpstr>
      <vt:lpstr>Arial</vt:lpstr>
      <vt:lpstr>Arial Black</vt:lpstr>
      <vt:lpstr>Arial Regular</vt:lpstr>
      <vt:lpstr>Calibri</vt:lpstr>
      <vt:lpstr>Times New Roman</vt:lpstr>
      <vt:lpstr>Wingdings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Videkf KEMOH</cp:lastModifiedBy>
  <cp:revision>141</cp:revision>
  <dcterms:created xsi:type="dcterms:W3CDTF">2021-02-22T15:24:10Z</dcterms:created>
  <dcterms:modified xsi:type="dcterms:W3CDTF">2024-10-28T14:56:33Z</dcterms:modified>
</cp:coreProperties>
</file>